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30275213" cy="42803763"/>
  <p:notesSz cx="20566063" cy="294592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" roundtripDataSignature="AMtx7mhM9DM+L/EEh6+bla5fg36qZdwnI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51C7303-1205-445C-A721-94CFD910D15C}">
  <a:tblStyle styleId="{651C7303-1205-445C-A721-94CFD910D15C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BF1E8"/>
          </a:solidFill>
        </a:fill>
      </a:tcStyle>
    </a:wholeTbl>
    <a:band1H>
      <a:tcTxStyle/>
      <a:tcStyle>
        <a:tcBdr/>
        <a:fill>
          <a:solidFill>
            <a:srgbClr val="D4E2CE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4E2CE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6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6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" d="100"/>
          <a:sy n="10" d="100"/>
        </p:scale>
        <p:origin x="2252" y="-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customschemas.google.com/relationships/presentationmetadata" Target="metadata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tableStyles" Target="tableStyles.xml"/><Relationship Id="rId10" Type="http://schemas.openxmlformats.org/officeDocument/2006/relationships/theme" Target="theme/them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alentine Kabita" userId="b11a5265ae26b45f" providerId="LiveId" clId="{761CA023-4A6E-46EE-BD17-EB36292DF983}"/>
    <pc:docChg chg="undo custSel modSld">
      <pc:chgData name="Valentine Kabita" userId="b11a5265ae26b45f" providerId="LiveId" clId="{761CA023-4A6E-46EE-BD17-EB36292DF983}" dt="2026-05-04T11:47:05.884" v="1310" actId="1076"/>
      <pc:docMkLst>
        <pc:docMk/>
      </pc:docMkLst>
      <pc:sldChg chg="addSp delSp modSp mod">
        <pc:chgData name="Valentine Kabita" userId="b11a5265ae26b45f" providerId="LiveId" clId="{761CA023-4A6E-46EE-BD17-EB36292DF983}" dt="2026-05-04T11:47:05.884" v="1310" actId="1076"/>
        <pc:sldMkLst>
          <pc:docMk/>
          <pc:sldMk cId="0" sldId="256"/>
        </pc:sldMkLst>
        <pc:spChg chg="add mod">
          <ac:chgData name="Valentine Kabita" userId="b11a5265ae26b45f" providerId="LiveId" clId="{761CA023-4A6E-46EE-BD17-EB36292DF983}" dt="2026-05-01T02:55:20.565" v="1126" actId="20577"/>
          <ac:spMkLst>
            <pc:docMk/>
            <pc:sldMk cId="0" sldId="256"/>
            <ac:spMk id="4" creationId="{8B9A4BDE-E0A5-F58A-466B-F44DCEDAFFB6}"/>
          </ac:spMkLst>
        </pc:spChg>
        <pc:spChg chg="add mod">
          <ac:chgData name="Valentine Kabita" userId="b11a5265ae26b45f" providerId="LiveId" clId="{761CA023-4A6E-46EE-BD17-EB36292DF983}" dt="2026-05-01T03:06:35.432" v="1251" actId="5793"/>
          <ac:spMkLst>
            <pc:docMk/>
            <pc:sldMk cId="0" sldId="256"/>
            <ac:spMk id="5" creationId="{71C48BDE-853F-15A1-94E3-B5F8A00B6F89}"/>
          </ac:spMkLst>
        </pc:spChg>
        <pc:spChg chg="add mod">
          <ac:chgData name="Valentine Kabita" userId="b11a5265ae26b45f" providerId="LiveId" clId="{761CA023-4A6E-46EE-BD17-EB36292DF983}" dt="2026-05-01T02:57:23.511" v="1138" actId="20577"/>
          <ac:spMkLst>
            <pc:docMk/>
            <pc:sldMk cId="0" sldId="256"/>
            <ac:spMk id="6" creationId="{00000000-0000-0000-0000-000000000000}"/>
          </ac:spMkLst>
        </pc:spChg>
        <pc:spChg chg="add mod">
          <ac:chgData name="Valentine Kabita" userId="b11a5265ae26b45f" providerId="LiveId" clId="{761CA023-4A6E-46EE-BD17-EB36292DF983}" dt="2026-05-01T02:56:47.187" v="1133" actId="1076"/>
          <ac:spMkLst>
            <pc:docMk/>
            <pc:sldMk cId="0" sldId="256"/>
            <ac:spMk id="8" creationId="{00000000-0000-0000-0000-000000000000}"/>
          </ac:spMkLst>
        </pc:spChg>
        <pc:spChg chg="add mod">
          <ac:chgData name="Valentine Kabita" userId="b11a5265ae26b45f" providerId="LiveId" clId="{761CA023-4A6E-46EE-BD17-EB36292DF983}" dt="2026-05-01T02:55:31.080" v="1128" actId="20577"/>
          <ac:spMkLst>
            <pc:docMk/>
            <pc:sldMk cId="0" sldId="256"/>
            <ac:spMk id="13" creationId="{F329046F-264A-1C2C-F22F-DD17D75DEA4C}"/>
          </ac:spMkLst>
        </pc:spChg>
        <pc:spChg chg="add mod">
          <ac:chgData name="Valentine Kabita" userId="b11a5265ae26b45f" providerId="LiveId" clId="{761CA023-4A6E-46EE-BD17-EB36292DF983}" dt="2026-05-01T02:48:50.238" v="1072" actId="20577"/>
          <ac:spMkLst>
            <pc:docMk/>
            <pc:sldMk cId="0" sldId="256"/>
            <ac:spMk id="21" creationId="{D692EDD8-BAE3-BA00-F12B-CC7E18402E2F}"/>
          </ac:spMkLst>
        </pc:spChg>
        <pc:spChg chg="add mod">
          <ac:chgData name="Valentine Kabita" userId="b11a5265ae26b45f" providerId="LiveId" clId="{761CA023-4A6E-46EE-BD17-EB36292DF983}" dt="2026-05-01T02:54:54.967" v="1111" actId="20577"/>
          <ac:spMkLst>
            <pc:docMk/>
            <pc:sldMk cId="0" sldId="256"/>
            <ac:spMk id="23" creationId="{1AE92DC1-128B-3B01-636E-811F31B6F3DD}"/>
          </ac:spMkLst>
        </pc:spChg>
        <pc:spChg chg="mod">
          <ac:chgData name="Valentine Kabita" userId="b11a5265ae26b45f" providerId="LiveId" clId="{761CA023-4A6E-46EE-BD17-EB36292DF983}" dt="2026-04-24T21:38:22.708" v="1" actId="207"/>
          <ac:spMkLst>
            <pc:docMk/>
            <pc:sldMk cId="0" sldId="256"/>
            <ac:spMk id="91" creationId="{00000000-0000-0000-0000-000000000000}"/>
          </ac:spMkLst>
        </pc:spChg>
        <pc:spChg chg="mod">
          <ac:chgData name="Valentine Kabita" userId="b11a5265ae26b45f" providerId="LiveId" clId="{761CA023-4A6E-46EE-BD17-EB36292DF983}" dt="2026-04-28T03:44:06.477" v="243" actId="20577"/>
          <ac:spMkLst>
            <pc:docMk/>
            <pc:sldMk cId="0" sldId="256"/>
            <ac:spMk id="94" creationId="{00000000-0000-0000-0000-000000000000}"/>
          </ac:spMkLst>
        </pc:spChg>
        <pc:spChg chg="mod">
          <ac:chgData name="Valentine Kabita" userId="b11a5265ae26b45f" providerId="LiveId" clId="{761CA023-4A6E-46EE-BD17-EB36292DF983}" dt="2026-04-24T23:16:47.804" v="35" actId="20577"/>
          <ac:spMkLst>
            <pc:docMk/>
            <pc:sldMk cId="0" sldId="256"/>
            <ac:spMk id="95" creationId="{00000000-0000-0000-0000-000000000000}"/>
          </ac:spMkLst>
        </pc:spChg>
        <pc:spChg chg="mod">
          <ac:chgData name="Valentine Kabita" userId="b11a5265ae26b45f" providerId="LiveId" clId="{761CA023-4A6E-46EE-BD17-EB36292DF983}" dt="2026-05-01T02:33:12.622" v="987" actId="12"/>
          <ac:spMkLst>
            <pc:docMk/>
            <pc:sldMk cId="0" sldId="256"/>
            <ac:spMk id="96" creationId="{00000000-0000-0000-0000-000000000000}"/>
          </ac:spMkLst>
        </pc:spChg>
        <pc:spChg chg="mod">
          <ac:chgData name="Valentine Kabita" userId="b11a5265ae26b45f" providerId="LiveId" clId="{761CA023-4A6E-46EE-BD17-EB36292DF983}" dt="2026-05-01T02:33:39.665" v="989" actId="1076"/>
          <ac:spMkLst>
            <pc:docMk/>
            <pc:sldMk cId="0" sldId="256"/>
            <ac:spMk id="97" creationId="{00000000-0000-0000-0000-000000000000}"/>
          </ac:spMkLst>
        </pc:spChg>
        <pc:spChg chg="mod">
          <ac:chgData name="Valentine Kabita" userId="b11a5265ae26b45f" providerId="LiveId" clId="{761CA023-4A6E-46EE-BD17-EB36292DF983}" dt="2026-05-01T02:48:15.639" v="1069" actId="20577"/>
          <ac:spMkLst>
            <pc:docMk/>
            <pc:sldMk cId="0" sldId="256"/>
            <ac:spMk id="102" creationId="{00000000-0000-0000-0000-000000000000}"/>
          </ac:spMkLst>
        </pc:spChg>
        <pc:spChg chg="mod">
          <ac:chgData name="Valentine Kabita" userId="b11a5265ae26b45f" providerId="LiveId" clId="{761CA023-4A6E-46EE-BD17-EB36292DF983}" dt="2026-05-01T02:55:06.949" v="1118" actId="20577"/>
          <ac:spMkLst>
            <pc:docMk/>
            <pc:sldMk cId="0" sldId="256"/>
            <ac:spMk id="103" creationId="{00000000-0000-0000-0000-000000000000}"/>
          </ac:spMkLst>
        </pc:spChg>
        <pc:spChg chg="mod">
          <ac:chgData name="Valentine Kabita" userId="b11a5265ae26b45f" providerId="LiveId" clId="{761CA023-4A6E-46EE-BD17-EB36292DF983}" dt="2026-05-04T11:47:05.884" v="1310" actId="1076"/>
          <ac:spMkLst>
            <pc:docMk/>
            <pc:sldMk cId="0" sldId="256"/>
            <ac:spMk id="109" creationId="{00000000-0000-0000-0000-000000000000}"/>
          </ac:spMkLst>
        </pc:spChg>
        <pc:spChg chg="mod">
          <ac:chgData name="Valentine Kabita" userId="b11a5265ae26b45f" providerId="LiveId" clId="{761CA023-4A6E-46EE-BD17-EB36292DF983}" dt="2026-05-04T11:46:55.783" v="1309" actId="1076"/>
          <ac:spMkLst>
            <pc:docMk/>
            <pc:sldMk cId="0" sldId="256"/>
            <ac:spMk id="110" creationId="{00000000-0000-0000-0000-000000000000}"/>
          </ac:spMkLst>
        </pc:spChg>
        <pc:picChg chg="add mod">
          <ac:chgData name="Valentine Kabita" userId="b11a5265ae26b45f" providerId="LiveId" clId="{761CA023-4A6E-46EE-BD17-EB36292DF983}" dt="2026-05-01T02:34:35.190" v="992" actId="14100"/>
          <ac:picMkLst>
            <pc:docMk/>
            <pc:sldMk cId="0" sldId="256"/>
            <ac:picMk id="2" creationId="{0413C115-BFF9-1A20-3575-2F3E476F946F}"/>
          </ac:picMkLst>
        </pc:picChg>
        <pc:picChg chg="add mod">
          <ac:chgData name="Valentine Kabita" userId="b11a5265ae26b45f" providerId="LiveId" clId="{761CA023-4A6E-46EE-BD17-EB36292DF983}" dt="2026-05-01T02:55:53.093" v="1130" actId="14100"/>
          <ac:picMkLst>
            <pc:docMk/>
            <pc:sldMk cId="0" sldId="256"/>
            <ac:picMk id="3" creationId="{DDE3B8F1-2107-D58F-4228-481F1417AE52}"/>
          </ac:picMkLst>
        </pc:picChg>
        <pc:picChg chg="add mod">
          <ac:chgData name="Valentine Kabita" userId="b11a5265ae26b45f" providerId="LiveId" clId="{761CA023-4A6E-46EE-BD17-EB36292DF983}" dt="2026-05-01T02:27:13.862" v="959" actId="1076"/>
          <ac:picMkLst>
            <pc:docMk/>
            <pc:sldMk cId="0" sldId="256"/>
            <ac:picMk id="9" creationId="{5FCD7D01-E3D0-F5C2-591E-399743C7847F}"/>
          </ac:picMkLst>
        </pc:picChg>
        <pc:picChg chg="add mod">
          <ac:chgData name="Valentine Kabita" userId="b11a5265ae26b45f" providerId="LiveId" clId="{761CA023-4A6E-46EE-BD17-EB36292DF983}" dt="2026-05-01T02:29:00.253" v="968" actId="14100"/>
          <ac:picMkLst>
            <pc:docMk/>
            <pc:sldMk cId="0" sldId="256"/>
            <ac:picMk id="10" creationId="{363F895F-C5F1-5C5F-9FDA-67ADDB6BDBA3}"/>
          </ac:picMkLst>
        </pc:picChg>
        <pc:picChg chg="add mod">
          <ac:chgData name="Valentine Kabita" userId="b11a5265ae26b45f" providerId="LiveId" clId="{761CA023-4A6E-46EE-BD17-EB36292DF983}" dt="2026-04-28T17:56:07.455" v="371" actId="14100"/>
          <ac:picMkLst>
            <pc:docMk/>
            <pc:sldMk cId="0" sldId="256"/>
            <ac:picMk id="11" creationId="{C7213924-A597-C635-5BD2-6E337EECE6A7}"/>
          </ac:picMkLst>
        </pc:picChg>
        <pc:picChg chg="add mod">
          <ac:chgData name="Valentine Kabita" userId="b11a5265ae26b45f" providerId="LiveId" clId="{761CA023-4A6E-46EE-BD17-EB36292DF983}" dt="2026-04-28T17:56:14.662" v="372" actId="14100"/>
          <ac:picMkLst>
            <pc:docMk/>
            <pc:sldMk cId="0" sldId="256"/>
            <ac:picMk id="14" creationId="{CE49DED7-01BC-C4F0-0CAB-1970AEEEB855}"/>
          </ac:picMkLst>
        </pc:picChg>
        <pc:picChg chg="add mod">
          <ac:chgData name="Valentine Kabita" userId="b11a5265ae26b45f" providerId="LiveId" clId="{761CA023-4A6E-46EE-BD17-EB36292DF983}" dt="2026-04-28T17:31:46.571" v="363" actId="14100"/>
          <ac:picMkLst>
            <pc:docMk/>
            <pc:sldMk cId="0" sldId="256"/>
            <ac:picMk id="16" creationId="{F18FFB23-F56E-E853-1B75-2DE12EC4851B}"/>
          </ac:picMkLst>
        </pc:picChg>
        <pc:picChg chg="add mod">
          <ac:chgData name="Valentine Kabita" userId="b11a5265ae26b45f" providerId="LiveId" clId="{761CA023-4A6E-46EE-BD17-EB36292DF983}" dt="2026-05-01T02:19:21.708" v="942" actId="14100"/>
          <ac:picMkLst>
            <pc:docMk/>
            <pc:sldMk cId="0" sldId="256"/>
            <ac:picMk id="19" creationId="{D7632191-6847-94C1-2454-9CCA5A09AB4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8914202" cy="1474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475" tIns="136725" rIns="273475" bIns="13672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11647063" y="0"/>
            <a:ext cx="8914202" cy="1474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475" tIns="136725" rIns="273475" bIns="13672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767513" y="3684588"/>
            <a:ext cx="7031037" cy="9940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2055650" y="14176056"/>
            <a:ext cx="16454772" cy="11599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475" tIns="136725" rIns="273475" bIns="13672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27984626"/>
            <a:ext cx="8914202" cy="1474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475" tIns="136725" rIns="273475" bIns="13672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11647063" y="27984626"/>
            <a:ext cx="8914202" cy="1474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475" tIns="136725" rIns="273475" bIns="1367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767513" y="3684588"/>
            <a:ext cx="7031037" cy="9940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2055650" y="14176056"/>
            <a:ext cx="16454772" cy="11599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475" tIns="136725" rIns="273475" bIns="1367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11647063" y="27984626"/>
            <a:ext cx="8914202" cy="1474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475" tIns="136725" rIns="273475" bIns="1367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865"/>
              <a:buFont typeface="Calibri"/>
              <a:buNone/>
              <a:defRPr sz="1986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7946"/>
              <a:buNone/>
              <a:defRPr sz="7946"/>
            </a:lvl1pPr>
            <a:lvl2pPr lvl="1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None/>
              <a:defRPr sz="6622"/>
            </a:lvl2pPr>
            <a:lvl3pPr lvl="2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None/>
              <a:defRPr sz="5960"/>
            </a:lvl3pPr>
            <a:lvl4pPr lvl="3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4pPr>
            <a:lvl5pPr lvl="4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5pPr>
            <a:lvl6pPr lvl="5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6pPr>
            <a:lvl7pPr lvl="6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7pPr>
            <a:lvl8pPr lvl="7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8pPr>
            <a:lvl9pPr lvl="8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865"/>
              <a:buFont typeface="Calibri"/>
              <a:buNone/>
              <a:defRPr sz="1986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7946"/>
              <a:buNone/>
              <a:defRPr sz="7946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6622"/>
              <a:buNone/>
              <a:defRPr sz="6622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960"/>
              <a:buNone/>
              <a:defRPr sz="596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297"/>
              <a:buNone/>
              <a:defRPr sz="5297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297"/>
              <a:buNone/>
              <a:defRPr sz="5297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297"/>
              <a:buNone/>
              <a:defRPr sz="5297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297"/>
              <a:buNone/>
              <a:defRPr sz="5297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297"/>
              <a:buNone/>
              <a:defRPr sz="5297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297"/>
              <a:buNone/>
              <a:defRPr sz="5297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2081421" y="11394520"/>
            <a:ext cx="12866966" cy="27158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15326826" y="11394520"/>
            <a:ext cx="12866966" cy="27158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7946"/>
              <a:buNone/>
              <a:defRPr sz="7946" b="1"/>
            </a:lvl1pPr>
            <a:lvl2pPr marL="914400" lvl="1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None/>
              <a:defRPr sz="6622" b="1"/>
            </a:lvl2pPr>
            <a:lvl3pPr marL="1371600" lvl="2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None/>
              <a:defRPr sz="5960" b="1"/>
            </a:lvl3pPr>
            <a:lvl4pPr marL="1828800" lvl="3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4pPr>
            <a:lvl5pPr marL="2286000" lvl="4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5pPr>
            <a:lvl6pPr marL="2743200" lvl="5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6pPr>
            <a:lvl7pPr marL="3200400" lvl="6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7pPr>
            <a:lvl8pPr marL="3657600" lvl="7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8pPr>
            <a:lvl9pPr marL="4114800" lvl="8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2085368" y="15635264"/>
            <a:ext cx="12807832" cy="22997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15326828" y="10492870"/>
            <a:ext cx="12870909" cy="5142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7946"/>
              <a:buNone/>
              <a:defRPr sz="7946" b="1"/>
            </a:lvl1pPr>
            <a:lvl2pPr marL="914400" lvl="1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None/>
              <a:defRPr sz="6622" b="1"/>
            </a:lvl2pPr>
            <a:lvl3pPr marL="1371600" lvl="2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None/>
              <a:defRPr sz="5960" b="1"/>
            </a:lvl3pPr>
            <a:lvl4pPr marL="1828800" lvl="3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4pPr>
            <a:lvl5pPr marL="2286000" lvl="4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5pPr>
            <a:lvl6pPr marL="2743200" lvl="5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6pPr>
            <a:lvl7pPr marL="3200400" lvl="6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7pPr>
            <a:lvl8pPr marL="3657600" lvl="7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8pPr>
            <a:lvl9pPr marL="4114800" lvl="8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15326828" y="15635264"/>
            <a:ext cx="12870909" cy="22997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95"/>
              <a:buFont typeface="Calibri"/>
              <a:buNone/>
              <a:defRPr sz="1059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12870909" y="6162959"/>
            <a:ext cx="15326827" cy="30418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901383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0595"/>
              <a:buChar char="•"/>
              <a:defRPr sz="10595"/>
            </a:lvl1pPr>
            <a:lvl2pPr marL="914400" lvl="1" indent="-817308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9271"/>
              <a:buChar char="•"/>
              <a:defRPr sz="9271"/>
            </a:lvl2pPr>
            <a:lvl3pPr marL="1371600" lvl="2" indent="-733171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7946"/>
              <a:buChar char="•"/>
              <a:defRPr sz="7946"/>
            </a:lvl3pPr>
            <a:lvl4pPr marL="1828800" lvl="3" indent="-649097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4pPr>
            <a:lvl5pPr marL="2286000" lvl="4" indent="-649097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5pPr>
            <a:lvl6pPr marL="2743200" lvl="5" indent="-649097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6pPr>
            <a:lvl7pPr marL="3200400" lvl="6" indent="-649097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7pPr>
            <a:lvl8pPr marL="3657600" lvl="7" indent="-649097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8pPr>
            <a:lvl9pPr marL="4114800" lvl="8" indent="-649097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body" idx="2"/>
          </p:nvPr>
        </p:nvSpPr>
        <p:spPr>
          <a:xfrm>
            <a:off x="2085364" y="12841129"/>
            <a:ext cx="9764544" cy="23789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1pPr>
            <a:lvl2pPr marL="914400" lvl="1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4635"/>
              <a:buNone/>
              <a:defRPr sz="4635"/>
            </a:lvl2pPr>
            <a:lvl3pPr marL="1371600" lvl="2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973"/>
              <a:buNone/>
              <a:defRPr sz="3973"/>
            </a:lvl3pPr>
            <a:lvl4pPr marL="1828800" lvl="3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4pPr>
            <a:lvl5pPr marL="2286000" lvl="4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5pPr>
            <a:lvl6pPr marL="2743200" lvl="5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6pPr>
            <a:lvl7pPr marL="3200400" lvl="6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7pPr>
            <a:lvl8pPr marL="3657600" lvl="7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8pPr>
            <a:lvl9pPr marL="4114800" lvl="8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95"/>
              <a:buFont typeface="Calibri"/>
              <a:buNone/>
              <a:defRPr sz="1059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>
            <a:spLocks noGrp="1"/>
          </p:cNvSpPr>
          <p:nvPr>
            <p:ph type="pic" idx="2"/>
          </p:nvPr>
        </p:nvSpPr>
        <p:spPr>
          <a:xfrm>
            <a:off x="12870909" y="6162959"/>
            <a:ext cx="15326827" cy="3041841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1"/>
          <p:cNvSpPr txBox="1">
            <a:spLocks noGrp="1"/>
          </p:cNvSpPr>
          <p:nvPr>
            <p:ph type="body" idx="1"/>
          </p:nvPr>
        </p:nvSpPr>
        <p:spPr>
          <a:xfrm>
            <a:off x="2085364" y="12841129"/>
            <a:ext cx="9764544" cy="23789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1pPr>
            <a:lvl2pPr marL="914400" lvl="1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4635"/>
              <a:buNone/>
              <a:defRPr sz="4635"/>
            </a:lvl2pPr>
            <a:lvl3pPr marL="1371600" lvl="2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973"/>
              <a:buNone/>
              <a:defRPr sz="3973"/>
            </a:lvl3pPr>
            <a:lvl4pPr marL="1828800" lvl="3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4pPr>
            <a:lvl5pPr marL="2286000" lvl="4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5pPr>
            <a:lvl6pPr marL="2743200" lvl="5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6pPr>
            <a:lvl7pPr marL="3200400" lvl="6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7pPr>
            <a:lvl8pPr marL="3657600" lvl="7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8pPr>
            <a:lvl9pPr marL="4114800" lvl="8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body" idx="1"/>
          </p:nvPr>
        </p:nvSpPr>
        <p:spPr>
          <a:xfrm rot="5400000">
            <a:off x="1558310" y="11917631"/>
            <a:ext cx="27158594" cy="261123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>
            <a:spLocks noGrp="1"/>
          </p:cNvSpPr>
          <p:nvPr>
            <p:ph type="title"/>
          </p:nvPr>
        </p:nvSpPr>
        <p:spPr>
          <a:xfrm rot="5400000">
            <a:off x="6792642" y="17151963"/>
            <a:ext cx="36274211" cy="6528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body" idx="1"/>
          </p:nvPr>
        </p:nvSpPr>
        <p:spPr>
          <a:xfrm rot="5400000">
            <a:off x="-6452763" y="10813091"/>
            <a:ext cx="36274211" cy="19205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68"/>
              <a:buFont typeface="Calibri"/>
              <a:buNone/>
              <a:defRPr sz="1456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817308" algn="l" rtl="0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9271"/>
              <a:buFont typeface="Arial"/>
              <a:buChar char="•"/>
              <a:defRPr sz="927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733171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7946"/>
              <a:buFont typeface="Arial"/>
              <a:buChar char="•"/>
              <a:defRPr sz="794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649097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Font typeface="Arial"/>
              <a:buChar char="•"/>
              <a:defRPr sz="662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607060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607060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607060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607060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607060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607060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jp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/>
          <p:nvPr/>
        </p:nvSpPr>
        <p:spPr>
          <a:xfrm>
            <a:off x="21287" y="39413510"/>
            <a:ext cx="30232640" cy="748320"/>
          </a:xfrm>
          <a:prstGeom prst="rect">
            <a:avLst/>
          </a:prstGeom>
          <a:solidFill>
            <a:srgbClr val="36449C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/>
          <p:cNvSpPr/>
          <p:nvPr/>
        </p:nvSpPr>
        <p:spPr>
          <a:xfrm>
            <a:off x="21287" y="2398334"/>
            <a:ext cx="30232640" cy="3707414"/>
          </a:xfrm>
          <a:prstGeom prst="rect">
            <a:avLst/>
          </a:prstGeom>
          <a:solidFill>
            <a:srgbClr val="36449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rgbClr val="031F7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1824212" y="2848408"/>
            <a:ext cx="26695161" cy="255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8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Exploring El Niño's Public Health Impacts in Kenya, 2023–2024: A One Health Perspective</a:t>
            </a:r>
            <a:endParaRPr lang="en-KE" sz="8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21287" y="-19069"/>
            <a:ext cx="261150" cy="684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9275" tIns="64625" rIns="129275" bIns="64625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1798368" y="11071691"/>
            <a:ext cx="10336679" cy="1484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524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524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"/>
          <p:cNvSpPr/>
          <p:nvPr/>
        </p:nvSpPr>
        <p:spPr>
          <a:xfrm>
            <a:off x="4870527" y="39436808"/>
            <a:ext cx="17994753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Contact: </a:t>
            </a:r>
            <a:r>
              <a:rPr lang="en-GB" sz="3600" b="1" dirty="0">
                <a:solidFill>
                  <a:schemeClr val="lt1"/>
                </a:solidFill>
              </a:rPr>
              <a:t>valentinekabita@gmail.com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"/>
          <p:cNvSpPr txBox="1"/>
          <p:nvPr/>
        </p:nvSpPr>
        <p:spPr>
          <a:xfrm>
            <a:off x="713140" y="6175210"/>
            <a:ext cx="28681328" cy="3323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GB" sz="5000" b="1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Valentine Kabita</a:t>
            </a:r>
            <a:r>
              <a:rPr lang="en-GB" sz="5400" baseline="30000" dirty="0"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lang="en-GB" sz="5000" b="1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*, Aaron Kimeu</a:t>
            </a:r>
            <a:r>
              <a:rPr lang="en-GB" sz="5400" baseline="30000" dirty="0"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en-GB" sz="5000" b="1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Michelle Wangui</a:t>
            </a:r>
            <a:r>
              <a:rPr lang="en-GB" sz="5400" baseline="30000" dirty="0"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lang="en-GB" sz="5000" b="1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Samuel Nyansiri</a:t>
            </a:r>
            <a:r>
              <a:rPr lang="en-GB" sz="5400" baseline="30000" dirty="0">
                <a:latin typeface="Calibri"/>
                <a:ea typeface="Calibri"/>
                <a:cs typeface="Calibri"/>
                <a:sym typeface="Calibri"/>
              </a:rPr>
              <a:t>5</a:t>
            </a:r>
            <a:r>
              <a:rPr lang="en-GB" sz="5000" b="1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Francis Muoka</a:t>
            </a:r>
            <a:r>
              <a:rPr lang="en-GB" sz="5400" baseline="30000" dirty="0"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lang="en-GB" sz="5000" b="1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Hilary Limo</a:t>
            </a:r>
            <a:r>
              <a:rPr lang="en-GB" sz="5400" baseline="30000" dirty="0"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lang="en-GB" sz="5000" b="1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Kanana Kimonye</a:t>
            </a:r>
            <a:r>
              <a:rPr lang="en-GB" sz="5400" baseline="30000" dirty="0">
                <a:latin typeface="Calibri"/>
                <a:ea typeface="Calibri"/>
                <a:cs typeface="Calibri"/>
                <a:sym typeface="Calibri"/>
              </a:rPr>
              <a:t>4</a:t>
            </a:r>
            <a:r>
              <a:rPr lang="en-GB" sz="5000" b="1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Daniel Langat</a:t>
            </a:r>
            <a:r>
              <a:rPr lang="en-GB" sz="5400" baseline="30000" dirty="0">
                <a:latin typeface="Calibri"/>
                <a:ea typeface="Calibri"/>
                <a:cs typeface="Calibri"/>
                <a:sym typeface="Calibri"/>
              </a:rPr>
              <a:t>2</a:t>
            </a:r>
          </a:p>
          <a:p>
            <a:pPr lvl="0" algn="ctr"/>
            <a:r>
              <a:rPr lang="en-GB" sz="3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1:National Public Health Emergency Operations </a:t>
            </a:r>
            <a:r>
              <a:rPr lang="en-GB" sz="32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Center</a:t>
            </a:r>
            <a:r>
              <a:rPr lang="en-GB" sz="3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-KNPHI, Ministry of Health, Nairobi, Kenya 2:Division of Disease Surveillance and Response-KNPHI, Ministry of Health, Nairobi, Kenya  3:Emergency and Disaster Risk Management-KNPHI, Ministry of Health, Nairobi, Kenya 4:Kenya National Public Health Institute, Ministry of Health, Nairobi, Kenya 5:National Disaster Operations Centre, Ministry of Interior, Nairobi, Kenya</a:t>
            </a:r>
          </a:p>
          <a:p>
            <a:pPr lvl="0" algn="ctr"/>
            <a:endParaRPr dirty="0"/>
          </a:p>
        </p:txBody>
      </p:sp>
      <p:sp>
        <p:nvSpPr>
          <p:cNvPr id="96" name="Google Shape;96;p1"/>
          <p:cNvSpPr/>
          <p:nvPr/>
        </p:nvSpPr>
        <p:spPr>
          <a:xfrm>
            <a:off x="653322" y="9175541"/>
            <a:ext cx="14030511" cy="4324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b="1" dirty="0">
                <a:solidFill>
                  <a:srgbClr val="36449C"/>
                </a:solidFill>
                <a:latin typeface="Arial"/>
                <a:ea typeface="Arial"/>
                <a:cs typeface="Arial"/>
                <a:sym typeface="Arial"/>
              </a:rPr>
              <a:t>BACKGROUND</a:t>
            </a:r>
            <a:endParaRPr sz="1100" dirty="0"/>
          </a:p>
          <a:p>
            <a:pPr marL="457200" lvl="0" indent="-457200" algn="just">
              <a:buFont typeface="Wingdings" panose="05000000000000000000" pitchFamily="2" charset="2"/>
              <a:buChar char="v"/>
            </a:pPr>
            <a:r>
              <a:rPr lang="en-US" sz="3200" dirty="0"/>
              <a:t>Kenya experienced enhanced rainfall from September 2023–February 2024 due to El Niño</a:t>
            </a:r>
          </a:p>
          <a:p>
            <a:pPr marL="457200" lvl="0" indent="-457200" algn="just">
              <a:buFont typeface="Wingdings" panose="05000000000000000000" pitchFamily="2" charset="2"/>
              <a:buChar char="v"/>
            </a:pPr>
            <a:r>
              <a:rPr lang="en-US" sz="3200" dirty="0"/>
              <a:t>Rainfall was initially forecast to peak in Nov–Dec 2023 but extended into early 2024</a:t>
            </a:r>
          </a:p>
          <a:p>
            <a:pPr marL="457200" lvl="0" indent="-457200" algn="just">
              <a:buFont typeface="Wingdings" panose="05000000000000000000" pitchFamily="2" charset="2"/>
              <a:buChar char="v"/>
            </a:pPr>
            <a:r>
              <a:rPr lang="en-US" sz="3200" dirty="0"/>
              <a:t>The prolonged heavy rains resulted in flooding, displacement, infrastructure damage, and heightened risk of climate-sensitive health threats</a:t>
            </a:r>
          </a:p>
          <a:p>
            <a:pPr lvl="0" algn="just"/>
            <a:endParaRPr sz="1100" dirty="0"/>
          </a:p>
        </p:txBody>
      </p:sp>
      <p:sp>
        <p:nvSpPr>
          <p:cNvPr id="97" name="Google Shape;97;p1"/>
          <p:cNvSpPr/>
          <p:nvPr/>
        </p:nvSpPr>
        <p:spPr>
          <a:xfrm>
            <a:off x="473288" y="13038686"/>
            <a:ext cx="14295268" cy="2246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dirty="0">
                <a:solidFill>
                  <a:srgbClr val="36449C"/>
                </a:solidFill>
                <a:latin typeface="Arial"/>
                <a:ea typeface="Arial"/>
                <a:cs typeface="Arial"/>
                <a:sym typeface="Arial"/>
              </a:rPr>
              <a:t>OBJECTIVE: </a:t>
            </a:r>
          </a:p>
          <a:p>
            <a:pPr marL="457200" marR="0" lvl="0" indent="-457200" algn="just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3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 describe public health impacts of the 2023–2024 El Niño event in Kenya</a:t>
            </a:r>
          </a:p>
          <a:p>
            <a:pPr marL="457200" marR="0" lvl="0" indent="-457200" algn="just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3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 document the coordinated, multi-sectoral response, framed within a One Health approach</a:t>
            </a:r>
            <a:r>
              <a:rPr lang="en-US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lang="en-US" sz="28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1"/>
          <p:cNvSpPr/>
          <p:nvPr/>
        </p:nvSpPr>
        <p:spPr>
          <a:xfrm>
            <a:off x="390855" y="15105356"/>
            <a:ext cx="14582244" cy="61862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400" b="1" dirty="0">
                <a:solidFill>
                  <a:srgbClr val="36449C"/>
                </a:solidFill>
                <a:latin typeface="Arial"/>
                <a:ea typeface="Arial"/>
                <a:cs typeface="Arial"/>
                <a:sym typeface="Arial"/>
              </a:rPr>
              <a:t>METHODOLOGY:</a:t>
            </a:r>
            <a:r>
              <a:rPr lang="en-GB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GB" sz="4000" b="1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Descriptive cross-sectional analysis</a:t>
            </a:r>
          </a:p>
          <a:p>
            <a:pPr marL="571500" marR="0" lvl="0" indent="-571500" algn="just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3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Data were collected from the National Disaster Operations Centre (NDOC), Kenya Meteorological Department (KMD), and all 47 counties </a:t>
            </a:r>
          </a:p>
          <a:p>
            <a:pPr marL="571500" lvl="5" indent="-571500" algn="just">
              <a:buFont typeface="Wingdings" panose="05000000000000000000" pitchFamily="2" charset="2"/>
              <a:buChar char="v"/>
            </a:pPr>
            <a:r>
              <a:rPr lang="en-US" sz="3200" dirty="0"/>
              <a:t>A s</a:t>
            </a:r>
            <a:r>
              <a:rPr lang="en-US" sz="3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tandardized reporting tool shared with County Disease Surveillance Coordinators. </a:t>
            </a:r>
          </a:p>
          <a:p>
            <a:pPr marL="571500" marR="0" lvl="0" indent="-571500" algn="just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3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Daily reports captured: weather alerts, affected populations</a:t>
            </a:r>
            <a:r>
              <a:rPr lang="en-US" sz="3200" dirty="0"/>
              <a:t> (</a:t>
            </a:r>
            <a:r>
              <a:rPr lang="en-US" sz="3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injuries, deaths, displacement), GBV cases, disease outbreaks, and health infrastructure damage. </a:t>
            </a:r>
          </a:p>
          <a:p>
            <a:pPr marL="571500" marR="0" lvl="0" indent="-571500" algn="just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3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Real-time data analysis conducted at national level</a:t>
            </a:r>
          </a:p>
          <a:p>
            <a:pPr marL="571500" marR="0" lvl="0" indent="-571500" algn="just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3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Findings disseminated through daily Situation Reports (</a:t>
            </a:r>
            <a:r>
              <a:rPr lang="en-US" sz="32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SitReps</a:t>
            </a:r>
            <a:r>
              <a:rPr lang="en-US" sz="3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</a:p>
          <a:p>
            <a:pPr marL="571500" marR="0" lvl="0" indent="-571500" algn="just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32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SitReps</a:t>
            </a:r>
            <a:r>
              <a:rPr lang="en-US" sz="3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used to guide timely decision-making and coordinated response by MOH, other line ministries and partners</a:t>
            </a:r>
          </a:p>
        </p:txBody>
      </p:sp>
      <p:sp>
        <p:nvSpPr>
          <p:cNvPr id="103" name="Google Shape;103;p1"/>
          <p:cNvSpPr/>
          <p:nvPr/>
        </p:nvSpPr>
        <p:spPr>
          <a:xfrm>
            <a:off x="15137606" y="23650800"/>
            <a:ext cx="15180181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GB" sz="2400" b="1" i="1" dirty="0">
                <a:solidFill>
                  <a:schemeClr val="dk1"/>
                </a:solidFill>
              </a:rPr>
              <a:t>Figure</a:t>
            </a:r>
            <a:r>
              <a:rPr lang="en-GB" sz="2400" b="1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3: </a:t>
            </a:r>
            <a:r>
              <a:rPr lang="en-US" sz="2400" b="1" i="1" dirty="0"/>
              <a:t>Distribution of Cholera cases in Kenya, Nov 2023 – Feb 2024 </a:t>
            </a:r>
            <a:r>
              <a:rPr lang="en-US" sz="1800" b="1" i="1" dirty="0"/>
              <a:t> </a:t>
            </a:r>
            <a:endParaRPr sz="2800" i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"/>
          <p:cNvSpPr/>
          <p:nvPr/>
        </p:nvSpPr>
        <p:spPr>
          <a:xfrm>
            <a:off x="9477281" y="35708554"/>
            <a:ext cx="14372760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/>
            <a:r>
              <a:rPr lang="en-GB" sz="4000" b="1" dirty="0">
                <a:solidFill>
                  <a:srgbClr val="36449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4000" b="1" dirty="0">
                <a:solidFill>
                  <a:srgbClr val="36449C"/>
                </a:solidFill>
              </a:rPr>
              <a:t>DISCUSSION &amp; </a:t>
            </a:r>
            <a:r>
              <a:rPr lang="en-GB" sz="4000" b="1" dirty="0">
                <a:solidFill>
                  <a:srgbClr val="36449C"/>
                </a:solidFill>
                <a:latin typeface="Arial"/>
                <a:ea typeface="Arial"/>
                <a:cs typeface="Arial"/>
                <a:sym typeface="Arial"/>
              </a:rPr>
              <a:t>CONCLUSIONS</a:t>
            </a:r>
            <a:endParaRPr sz="4000" dirty="0"/>
          </a:p>
        </p:txBody>
      </p:sp>
      <p:sp>
        <p:nvSpPr>
          <p:cNvPr id="110" name="Google Shape;110;p1"/>
          <p:cNvSpPr/>
          <p:nvPr/>
        </p:nvSpPr>
        <p:spPr>
          <a:xfrm>
            <a:off x="9828648" y="36706962"/>
            <a:ext cx="19973277" cy="2062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685800" marR="0" lvl="0" indent="-685800" algn="l" rtl="0">
              <a:spcBef>
                <a:spcPts val="0"/>
              </a:spcBef>
              <a:spcAft>
                <a:spcPts val="0"/>
              </a:spcAft>
              <a:buClr>
                <a:srgbClr val="3E61FE"/>
              </a:buClr>
              <a:buSzPts val="3600"/>
              <a:buFont typeface="Noto Sans Symbols"/>
              <a:buChar char="❖"/>
            </a:pP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 Niño highlights the growing intersection between climate variability and health security in Kenya </a:t>
            </a:r>
          </a:p>
          <a:p>
            <a:pPr marL="685800" marR="0" lvl="0" indent="-685800" algn="l" rtl="0">
              <a:spcBef>
                <a:spcPts val="0"/>
              </a:spcBef>
              <a:spcAft>
                <a:spcPts val="0"/>
              </a:spcAft>
              <a:buClr>
                <a:srgbClr val="3E61FE"/>
              </a:buClr>
              <a:buSzPts val="3600"/>
              <a:buFont typeface="Noto Sans Symbols"/>
              <a:buChar char="❖"/>
            </a:pP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Need to strengthen: Integrated (One Health) surveillance, Early warning and response systems, Resilient health infrastructure, RCCE</a:t>
            </a:r>
          </a:p>
          <a:p>
            <a:pPr marL="685800" marR="0" lvl="0" indent="-685800" algn="l" rtl="0">
              <a:spcBef>
                <a:spcPts val="0"/>
              </a:spcBef>
              <a:spcAft>
                <a:spcPts val="0"/>
              </a:spcAft>
              <a:buClr>
                <a:srgbClr val="3E61FE"/>
              </a:buClr>
              <a:buSzPts val="3600"/>
              <a:buFont typeface="Noto Sans Symbols"/>
              <a:buChar char="❖"/>
            </a:pP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One Health, whole-of-government approach is key to improving preparedness and resilience </a:t>
            </a:r>
          </a:p>
        </p:txBody>
      </p:sp>
      <p:sp>
        <p:nvSpPr>
          <p:cNvPr id="114" name="Google Shape;114;p1"/>
          <p:cNvSpPr/>
          <p:nvPr/>
        </p:nvSpPr>
        <p:spPr>
          <a:xfrm>
            <a:off x="653322" y="382941"/>
            <a:ext cx="5441739" cy="1644667"/>
          </a:xfrm>
          <a:custGeom>
            <a:avLst/>
            <a:gdLst/>
            <a:ahLst/>
            <a:cxnLst/>
            <a:rect l="l" t="t" r="r" b="b"/>
            <a:pathLst>
              <a:path w="5441739" h="1644667" extrusionOk="0">
                <a:moveTo>
                  <a:pt x="0" y="0"/>
                </a:moveTo>
                <a:lnTo>
                  <a:pt x="5441739" y="0"/>
                </a:lnTo>
                <a:lnTo>
                  <a:pt x="5441739" y="1644666"/>
                </a:lnTo>
                <a:lnTo>
                  <a:pt x="0" y="16446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2570"/>
            </a:stretch>
          </a:blipFill>
          <a:ln>
            <a:noFill/>
          </a:ln>
        </p:spPr>
        <p:txBody>
          <a:bodyPr/>
          <a:lstStyle/>
          <a:p>
            <a:endParaRPr lang="en-KE"/>
          </a:p>
        </p:txBody>
      </p:sp>
      <p:grpSp>
        <p:nvGrpSpPr>
          <p:cNvPr id="115" name="Google Shape;115;p1"/>
          <p:cNvGrpSpPr/>
          <p:nvPr/>
        </p:nvGrpSpPr>
        <p:grpSpPr>
          <a:xfrm>
            <a:off x="10228618" y="42112091"/>
            <a:ext cx="9829149" cy="691341"/>
            <a:chOff x="0" y="-38100"/>
            <a:chExt cx="784800" cy="55200"/>
          </a:xfrm>
        </p:grpSpPr>
        <p:sp>
          <p:nvSpPr>
            <p:cNvPr id="116" name="Google Shape;116;p1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 extrusionOk="0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  <a:ln>
              <a:noFill/>
            </a:ln>
          </p:spPr>
          <p:txBody>
            <a:bodyPr/>
            <a:lstStyle/>
            <a:p>
              <a:endParaRPr lang="en-KE"/>
            </a:p>
          </p:txBody>
        </p:sp>
        <p:sp>
          <p:nvSpPr>
            <p:cNvPr id="117" name="Google Shape;117;p1"/>
            <p:cNvSpPr txBox="1"/>
            <p:nvPr/>
          </p:nvSpPr>
          <p:spPr>
            <a:xfrm>
              <a:off x="0" y="-38100"/>
              <a:ext cx="784800" cy="5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7850" tIns="77850" rIns="77850" bIns="77850" anchor="ctr" anchorCtr="0">
              <a:noAutofit/>
            </a:bodyPr>
            <a:lstStyle/>
            <a:p>
              <a:pPr marL="0" marR="0" lvl="0" indent="0" algn="ctr" rtl="0">
                <a:lnSpc>
                  <a:spcPct val="100777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980"/>
                <a:buFont typeface="Calibri"/>
                <a:buNone/>
              </a:pPr>
              <a:endParaRPr sz="298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8" name="Google Shape;118;p1"/>
          <p:cNvGrpSpPr/>
          <p:nvPr/>
        </p:nvGrpSpPr>
        <p:grpSpPr>
          <a:xfrm>
            <a:off x="100" y="42112091"/>
            <a:ext cx="9829149" cy="691341"/>
            <a:chOff x="0" y="-38100"/>
            <a:chExt cx="784800" cy="55200"/>
          </a:xfrm>
        </p:grpSpPr>
        <p:sp>
          <p:nvSpPr>
            <p:cNvPr id="119" name="Google Shape;119;p1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 extrusionOk="0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  <a:ln>
              <a:noFill/>
            </a:ln>
          </p:spPr>
          <p:txBody>
            <a:bodyPr/>
            <a:lstStyle/>
            <a:p>
              <a:endParaRPr lang="en-KE"/>
            </a:p>
          </p:txBody>
        </p:sp>
        <p:sp>
          <p:nvSpPr>
            <p:cNvPr id="120" name="Google Shape;120;p1"/>
            <p:cNvSpPr txBox="1"/>
            <p:nvPr/>
          </p:nvSpPr>
          <p:spPr>
            <a:xfrm>
              <a:off x="0" y="-38100"/>
              <a:ext cx="784800" cy="5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7850" tIns="77850" rIns="77850" bIns="77850" anchor="ctr" anchorCtr="0">
              <a:noAutofit/>
            </a:bodyPr>
            <a:lstStyle/>
            <a:p>
              <a:pPr marL="0" marR="0" lvl="0" indent="0" algn="ctr" rtl="0">
                <a:lnSpc>
                  <a:spcPct val="100777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980"/>
                <a:buFont typeface="Calibri"/>
                <a:buNone/>
              </a:pPr>
              <a:endParaRPr sz="298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1" name="Google Shape;121;p1"/>
          <p:cNvGrpSpPr/>
          <p:nvPr/>
        </p:nvGrpSpPr>
        <p:grpSpPr>
          <a:xfrm>
            <a:off x="20445836" y="42112091"/>
            <a:ext cx="9829149" cy="691341"/>
            <a:chOff x="0" y="-38100"/>
            <a:chExt cx="784800" cy="55200"/>
          </a:xfrm>
        </p:grpSpPr>
        <p:sp>
          <p:nvSpPr>
            <p:cNvPr id="122" name="Google Shape;122;p1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 extrusionOk="0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  <a:ln>
              <a:noFill/>
            </a:ln>
          </p:spPr>
          <p:txBody>
            <a:bodyPr/>
            <a:lstStyle/>
            <a:p>
              <a:endParaRPr lang="en-KE"/>
            </a:p>
          </p:txBody>
        </p:sp>
        <p:sp>
          <p:nvSpPr>
            <p:cNvPr id="123" name="Google Shape;123;p1"/>
            <p:cNvSpPr txBox="1"/>
            <p:nvPr/>
          </p:nvSpPr>
          <p:spPr>
            <a:xfrm>
              <a:off x="0" y="-38100"/>
              <a:ext cx="784800" cy="5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7850" tIns="77850" rIns="77850" bIns="77850" anchor="ctr" anchorCtr="0">
              <a:noAutofit/>
            </a:bodyPr>
            <a:lstStyle/>
            <a:p>
              <a:pPr marL="0" marR="0" lvl="0" indent="0" algn="ctr" rtl="0">
                <a:lnSpc>
                  <a:spcPct val="100777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980"/>
                <a:buFont typeface="Calibri"/>
                <a:buNone/>
              </a:pPr>
              <a:endParaRPr sz="298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29" name="Google Shape;129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793600" y="605923"/>
            <a:ext cx="3791369" cy="132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DE3B8F1-2107-D58F-4228-481F1417AE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003" y="28737652"/>
            <a:ext cx="8566020" cy="101680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1C48BDE-853F-15A1-94E3-B5F8A00B6F89}"/>
              </a:ext>
            </a:extLst>
          </p:cNvPr>
          <p:cNvSpPr txBox="1"/>
          <p:nvPr/>
        </p:nvSpPr>
        <p:spPr>
          <a:xfrm>
            <a:off x="14863867" y="9855579"/>
            <a:ext cx="15033369" cy="78072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0" indent="-457200" algn="just"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US" sz="320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Forty-five (45) Counties affected. </a:t>
            </a:r>
            <a:endParaRPr lang="en-US" sz="3200" b="1" dirty="0">
              <a:solidFill>
                <a:srgbClr val="000000"/>
              </a:solidFill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US" sz="3200" dirty="0"/>
              <a:t>D</a:t>
            </a:r>
            <a:r>
              <a:rPr lang="en-KE" sz="3200" dirty="0" err="1"/>
              <a:t>eaths</a:t>
            </a:r>
            <a:r>
              <a:rPr lang="en-US" sz="3200" dirty="0"/>
              <a:t> :178</a:t>
            </a:r>
            <a:r>
              <a:rPr lang="en-KE" sz="3200" dirty="0"/>
              <a:t>, 40 missing persons, and 242 injuries.</a:t>
            </a:r>
            <a:r>
              <a:rPr lang="en-KE" sz="2000" dirty="0"/>
              <a:t> </a:t>
            </a:r>
            <a:r>
              <a:rPr lang="en-US" sz="2000" dirty="0"/>
              <a:t>(NDOC)</a:t>
            </a:r>
          </a:p>
          <a:p>
            <a:pPr marL="457200" lvl="0" indent="-457200" algn="just"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US" sz="3200" dirty="0"/>
              <a:t>H</a:t>
            </a:r>
            <a:r>
              <a:rPr lang="en-KE" sz="3200" dirty="0" err="1"/>
              <a:t>ouseholds</a:t>
            </a:r>
            <a:r>
              <a:rPr lang="en-KE" sz="3200" dirty="0"/>
              <a:t> affected</a:t>
            </a:r>
            <a:r>
              <a:rPr lang="en-US" sz="3200" dirty="0"/>
              <a:t>: </a:t>
            </a:r>
            <a:r>
              <a:rPr lang="en-KE" sz="3200" dirty="0"/>
              <a:t>60,367</a:t>
            </a:r>
            <a:r>
              <a:rPr lang="en-US" sz="3200" dirty="0"/>
              <a:t> (</a:t>
            </a:r>
            <a:r>
              <a:rPr lang="en-KE" sz="3200" dirty="0"/>
              <a:t>384,216 individuals</a:t>
            </a:r>
            <a:r>
              <a:rPr lang="en-US" sz="3200" dirty="0"/>
              <a:t>) displaced</a:t>
            </a:r>
            <a:r>
              <a:rPr lang="en-KE" sz="3200" dirty="0"/>
              <a:t> into 170 IDP camps.</a:t>
            </a:r>
            <a:r>
              <a:rPr lang="en-US" sz="3200" dirty="0"/>
              <a:t> </a:t>
            </a:r>
            <a:r>
              <a:rPr lang="en-US" sz="2000" dirty="0"/>
              <a:t>(NDOC)</a:t>
            </a:r>
            <a:endParaRPr lang="en-US" sz="3200" dirty="0"/>
          </a:p>
          <a:p>
            <a:pPr marL="457200" lvl="0" indent="-457200" algn="just"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KE" sz="3200" dirty="0"/>
              <a:t>A 5% (64/1434) of health facilities across 11 counties became inaccessibl</a:t>
            </a:r>
            <a:r>
              <a:rPr lang="en-KE" sz="2000" dirty="0"/>
              <a:t>e. </a:t>
            </a:r>
            <a:endParaRPr lang="en-US" sz="2000" dirty="0"/>
          </a:p>
          <a:p>
            <a:pPr marL="457200" lvl="0" indent="-457200" algn="just"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US" sz="3200" dirty="0"/>
              <a:t>Climate-sensitive disease threats emerged, including </a:t>
            </a:r>
          </a:p>
          <a:p>
            <a:pPr marL="457200" lvl="1" indent="-457200" algn="just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Cholera (409 cases, 4 deaths; CFR 0.97%) affecting 5/47 counties: Lamu accounted for 80% (326) of the cases. </a:t>
            </a:r>
          </a:p>
          <a:p>
            <a:pPr marL="457200" lvl="0" indent="-457200" algn="just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Seven (7) human Rift Valley Fever cases were reported in Marsabit 71% (5) and Wajir 29% (2), alongside 4 confirmed livestock cases. </a:t>
            </a:r>
          </a:p>
          <a:p>
            <a:pPr marL="457200" lvl="0" indent="-457200" algn="just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Malaria upsurges were documented in Wajir (373), Marsabit (975), and Kitui (535). </a:t>
            </a:r>
          </a:p>
          <a:p>
            <a:pPr marL="457200" lvl="0" indent="-457200" algn="just"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US" sz="3200" dirty="0"/>
              <a:t>Social vulnerabilities were exacerbated, with 50 GBV cases reported across 9/47 counties.</a:t>
            </a:r>
            <a:endParaRPr lang="en-US" sz="3200" b="1" dirty="0">
              <a:solidFill>
                <a:srgbClr val="000000"/>
              </a:solidFill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Google Shape;98;p1"/>
          <p:cNvSpPr/>
          <p:nvPr/>
        </p:nvSpPr>
        <p:spPr>
          <a:xfrm>
            <a:off x="507152" y="28253920"/>
            <a:ext cx="8814443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b="1" dirty="0">
                <a:solidFill>
                  <a:srgbClr val="36449C"/>
                </a:solidFill>
                <a:latin typeface="Arial"/>
                <a:ea typeface="Arial"/>
                <a:cs typeface="Arial"/>
                <a:sym typeface="Arial"/>
              </a:rPr>
              <a:t>STUDY AREA:</a:t>
            </a:r>
            <a:r>
              <a:rPr lang="en-GB" sz="4000" b="1" dirty="0">
                <a:solidFill>
                  <a:schemeClr val="dk1"/>
                </a:solidFill>
              </a:rPr>
              <a:t> All </a:t>
            </a:r>
            <a:r>
              <a:rPr lang="en-GB" sz="4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47 counties, Kenya</a:t>
            </a:r>
            <a:endParaRPr sz="1100" dirty="0"/>
          </a:p>
        </p:txBody>
      </p:sp>
      <p:sp>
        <p:nvSpPr>
          <p:cNvPr id="8" name="Google Shape;101;p1"/>
          <p:cNvSpPr/>
          <p:nvPr/>
        </p:nvSpPr>
        <p:spPr>
          <a:xfrm>
            <a:off x="14863867" y="9299093"/>
            <a:ext cx="12465098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b="1" dirty="0">
                <a:solidFill>
                  <a:srgbClr val="36449C"/>
                </a:solidFill>
                <a:latin typeface="Arial"/>
                <a:ea typeface="Arial"/>
                <a:cs typeface="Arial"/>
                <a:sym typeface="Arial"/>
              </a:rPr>
              <a:t>RESULTS</a:t>
            </a:r>
            <a:endParaRPr sz="11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7213924-A597-C635-5BD2-6E337EECE6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17079" y="40161830"/>
            <a:ext cx="7172011" cy="242703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E49DED7-01BC-C4F0-0CAB-1970AEEEB8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135368" y="40255011"/>
            <a:ext cx="4263458" cy="233577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18FFB23-F56E-E853-1B75-2DE12EC4851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638" y="40405429"/>
            <a:ext cx="7580595" cy="183491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413C115-BFF9-1A20-3575-2F3E476F946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03084" y="24274424"/>
            <a:ext cx="14016239" cy="4797521"/>
          </a:xfrm>
          <a:prstGeom prst="rect">
            <a:avLst/>
          </a:prstGeom>
          <a:noFill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B9A4BDE-E0A5-F58A-466B-F44DCEDAFFB6}"/>
              </a:ext>
            </a:extLst>
          </p:cNvPr>
          <p:cNvSpPr txBox="1"/>
          <p:nvPr/>
        </p:nvSpPr>
        <p:spPr>
          <a:xfrm>
            <a:off x="15331283" y="29134956"/>
            <a:ext cx="149431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/>
              <a:t>Figure 4: Human Rift Valley Fever Epi Curve Marsabit &amp; Wajir Counties, January - February 2024.</a:t>
            </a:r>
            <a:endParaRPr lang="en-KE" sz="2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FCD7D01-E3D0-F5C2-591E-399743C7847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196972" y="17855455"/>
            <a:ext cx="14122351" cy="5739500"/>
          </a:xfrm>
          <a:prstGeom prst="rect">
            <a:avLst/>
          </a:prstGeom>
        </p:spPr>
      </p:pic>
      <p:pic>
        <p:nvPicPr>
          <p:cNvPr id="10" name="image63.jpg">
            <a:extLst>
              <a:ext uri="{FF2B5EF4-FFF2-40B4-BE49-F238E27FC236}">
                <a16:creationId xmlns:a16="http://schemas.microsoft.com/office/drawing/2014/main" id="{363F895F-C5F1-5C5F-9FDA-67ADDB6BDBA3}"/>
              </a:ext>
            </a:extLst>
          </p:cNvPr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16" b="28372"/>
          <a:stretch>
            <a:fillRect/>
          </a:stretch>
        </p:blipFill>
        <p:spPr>
          <a:xfrm>
            <a:off x="15506150" y="29926537"/>
            <a:ext cx="13218184" cy="4741245"/>
          </a:xfrm>
          <a:prstGeom prst="rect">
            <a:avLst/>
          </a:prstGeom>
          <a:ln/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329046F-264A-1C2C-F22F-DD17D75DEA4C}"/>
              </a:ext>
            </a:extLst>
          </p:cNvPr>
          <p:cNvSpPr txBox="1"/>
          <p:nvPr/>
        </p:nvSpPr>
        <p:spPr>
          <a:xfrm>
            <a:off x="15331283" y="34730792"/>
            <a:ext cx="1002882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Figure 5: </a:t>
            </a:r>
            <a:r>
              <a:rPr lang="en-KE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Garissa Regional Vaccine </a:t>
            </a:r>
            <a:r>
              <a:rPr lang="en-US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depot marooned by floods</a:t>
            </a:r>
            <a:r>
              <a:rPr lang="en-KE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during </a:t>
            </a:r>
            <a:r>
              <a:rPr lang="en-US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El Nino rains, 2023-2024</a:t>
            </a:r>
            <a:endParaRPr lang="en-KE" sz="2000" dirty="0"/>
          </a:p>
        </p:txBody>
      </p:sp>
      <p:pic>
        <p:nvPicPr>
          <p:cNvPr id="19" name="image30.png">
            <a:extLst>
              <a:ext uri="{FF2B5EF4-FFF2-40B4-BE49-F238E27FC236}">
                <a16:creationId xmlns:a16="http://schemas.microsoft.com/office/drawing/2014/main" id="{D7632191-6847-94C1-2454-9CCA5A09AB4E}"/>
              </a:ext>
            </a:extLst>
          </p:cNvPr>
          <p:cNvPicPr/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287" y="21453625"/>
            <a:ext cx="14706150" cy="6323119"/>
          </a:xfrm>
          <a:prstGeom prst="rect">
            <a:avLst/>
          </a:prstGeom>
          <a:ln/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692EDD8-BAE3-BA00-F12B-CC7E18402E2F}"/>
              </a:ext>
            </a:extLst>
          </p:cNvPr>
          <p:cNvSpPr txBox="1"/>
          <p:nvPr/>
        </p:nvSpPr>
        <p:spPr>
          <a:xfrm>
            <a:off x="600918" y="27755194"/>
            <a:ext cx="1213688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Figure </a:t>
            </a:r>
            <a:r>
              <a:rPr lang="en-US" sz="2000" b="1" i="1" dirty="0"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en-US" sz="2000" b="1" i="1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KE" sz="2000" b="1" i="1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National Coordination Structure. </a:t>
            </a:r>
            <a:r>
              <a:rPr lang="en-KE" sz="2000" i="1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n-KE" sz="2000" b="1" i="1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Adapted</a:t>
            </a:r>
            <a:r>
              <a:rPr lang="en-KE" sz="2000" i="1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: Kenya Health Sector El Nino Contingency Plan</a:t>
            </a:r>
            <a:endParaRPr lang="en-KE" sz="20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AE92DC1-128B-3B01-636E-811F31B6F3DD}"/>
              </a:ext>
            </a:extLst>
          </p:cNvPr>
          <p:cNvSpPr txBox="1"/>
          <p:nvPr/>
        </p:nvSpPr>
        <p:spPr>
          <a:xfrm>
            <a:off x="473288" y="38759425"/>
            <a:ext cx="7975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/>
              <a:t>Figure 2: Map of Kenya showing affected counties</a:t>
            </a:r>
            <a:endParaRPr lang="en-KE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2504</TotalTime>
  <Words>591</Words>
  <Application>Microsoft Office PowerPoint</Application>
  <PresentationFormat>Custom</PresentationFormat>
  <Paragraphs>39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Noto Sans Symbols</vt:lpstr>
      <vt:lpstr>Times New Roman</vt:lpstr>
      <vt:lpstr>Wingdings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Cooper, Nik</dc:creator>
  <cp:lastModifiedBy>Valentine Kabita</cp:lastModifiedBy>
  <cp:revision>1</cp:revision>
  <dcterms:created xsi:type="dcterms:W3CDTF">2018-08-09T14:20:14Z</dcterms:created>
  <dcterms:modified xsi:type="dcterms:W3CDTF">2026-05-04T11:47:06Z</dcterms:modified>
</cp:coreProperties>
</file>